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81" r:id="rId6"/>
    <p:sldId id="258" r:id="rId7"/>
    <p:sldId id="259" r:id="rId8"/>
    <p:sldId id="260" r:id="rId9"/>
    <p:sldId id="261" r:id="rId10"/>
    <p:sldId id="262" r:id="rId11"/>
    <p:sldId id="282" r:id="rId12"/>
    <p:sldId id="263" r:id="rId13"/>
    <p:sldId id="264" r:id="rId14"/>
    <p:sldId id="265" r:id="rId15"/>
    <p:sldId id="266" r:id="rId16"/>
    <p:sldId id="283" r:id="rId17"/>
    <p:sldId id="284" r:id="rId18"/>
    <p:sldId id="285" r:id="rId19"/>
    <p:sldId id="267" r:id="rId20"/>
    <p:sldId id="286" r:id="rId21"/>
    <p:sldId id="287" r:id="rId22"/>
    <p:sldId id="288" r:id="rId23"/>
    <p:sldId id="268" r:id="rId24"/>
    <p:sldId id="269" r:id="rId25"/>
    <p:sldId id="270" r:id="rId26"/>
    <p:sldId id="271" r:id="rId27"/>
    <p:sldId id="272" r:id="rId28"/>
    <p:sldId id="273" r:id="rId29"/>
    <p:sldId id="274" r:id="rId30"/>
    <p:sldId id="275" r:id="rId31"/>
    <p:sldId id="276" r:id="rId32"/>
    <p:sldId id="277" r:id="rId33"/>
    <p:sldId id="278" r:id="rId34"/>
    <p:sldId id="279"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3.xml"/><Relationship Id="rId8" Type="http://schemas.openxmlformats.org/officeDocument/2006/relationships/slide" Target="../slides/slide21.xml"/><Relationship Id="rId7" Type="http://schemas.openxmlformats.org/officeDocument/2006/relationships/slide" Target="../slides/slide12.xml"/><Relationship Id="rId6" Type="http://schemas.openxmlformats.org/officeDocument/2006/relationships/slide" Target="../slides/slide10.xml"/><Relationship Id="rId5" Type="http://schemas.openxmlformats.org/officeDocument/2006/relationships/slide" Target="../slides/slide7.xml"/><Relationship Id="rId4" Type="http://schemas.openxmlformats.org/officeDocument/2006/relationships/slide" Target="../slides/slide5.xml"/><Relationship Id="rId3" Type="http://schemas.openxmlformats.org/officeDocument/2006/relationships/slide" Target="../slides/slide4.xml"/><Relationship Id="rId2" Type="http://schemas.openxmlformats.org/officeDocument/2006/relationships/image" Target="../media/image4.jpeg"/><Relationship Id="rId12" Type="http://schemas.openxmlformats.org/officeDocument/2006/relationships/slide" Target="../slides/slide31.xml"/><Relationship Id="rId11" Type="http://schemas.openxmlformats.org/officeDocument/2006/relationships/slide" Target="../slides/slide29.xml"/><Relationship Id="rId10" Type="http://schemas.openxmlformats.org/officeDocument/2006/relationships/slide" Target="../slides/slide26.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c2e41ece1ff773283#tid=67ea659d0d55a600091128d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844d960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11c10566b&amp;cid=11c10566b&amp;vtp=1">
            <a:hlinkClick r:id="rId3" action="ppaction://hlinksldjump"/>
          </p:cNvPr>
          <p:cNvSpPr/>
          <p:nvPr/>
        </p:nvSpPr>
        <p:spPr>
          <a:xfrm>
            <a:off x="321868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82fe231f3&amp;cid=82fe231f3&amp;vtp=1">
            <a:hlinkClick r:id="rId4" action="ppaction://hlinksldjump"/>
          </p:cNvPr>
          <p:cNvSpPr/>
          <p:nvPr/>
        </p:nvSpPr>
        <p:spPr>
          <a:xfrm>
            <a:off x="379476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03c2af53b&amp;cid=03c2af53b&amp;vtp=1">
            <a:hlinkClick r:id="rId5" action="ppaction://hlinksldjump"/>
          </p:cNvPr>
          <p:cNvSpPr/>
          <p:nvPr/>
        </p:nvSpPr>
        <p:spPr>
          <a:xfrm>
            <a:off x="437083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518f845aa&amp;cid=518f845aa&amp;vtp=1">
            <a:hlinkClick r:id="rId6" action="ppaction://hlinksldjump"/>
          </p:cNvPr>
          <p:cNvSpPr/>
          <p:nvPr/>
        </p:nvSpPr>
        <p:spPr>
          <a:xfrm>
            <a:off x="494690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a19d022b0&amp;cid=a19d022b0&amp;vtp=1">
            <a:hlinkClick r:id="rId7" action="ppaction://hlinksldjump"/>
          </p:cNvPr>
          <p:cNvSpPr/>
          <p:nvPr/>
        </p:nvSpPr>
        <p:spPr>
          <a:xfrm>
            <a:off x="552297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e094ee537&amp;cid=e094ee537&amp;vtp=1">
            <a:hlinkClick r:id="rId8" action="ppaction://hlinksldjump"/>
          </p:cNvPr>
          <p:cNvSpPr/>
          <p:nvPr/>
        </p:nvSpPr>
        <p:spPr>
          <a:xfrm>
            <a:off x="6099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7fc6eb55b&amp;cid=7fc6eb55b&amp;vtp=1">
            <a:hlinkClick r:id="rId9" action="ppaction://hlinksldjump"/>
          </p:cNvPr>
          <p:cNvSpPr/>
          <p:nvPr/>
        </p:nvSpPr>
        <p:spPr>
          <a:xfrm>
            <a:off x="6675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
        <p:nvSpPr>
          <p:cNvPr id="11" name="C_0#auto_editor_catalog_0?lid=90949050d&amp;cid=90949050d&amp;vtp=1">
            <a:hlinkClick r:id="rId10" action="ppaction://hlinksldjump"/>
          </p:cNvPr>
          <p:cNvSpPr/>
          <p:nvPr/>
        </p:nvSpPr>
        <p:spPr>
          <a:xfrm>
            <a:off x="7242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sz="2200" dirty="0"/>
          </a:p>
        </p:txBody>
      </p:sp>
      <p:sp>
        <p:nvSpPr>
          <p:cNvPr id="12" name="C_0#auto_editor_catalog_0?lid=40e606269&amp;cid=40e606269&amp;vtp=1">
            <a:hlinkClick r:id="rId11" action="ppaction://hlinksldjump"/>
          </p:cNvPr>
          <p:cNvSpPr/>
          <p:nvPr/>
        </p:nvSpPr>
        <p:spPr>
          <a:xfrm>
            <a:off x="7818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sz="2200" dirty="0"/>
          </a:p>
        </p:txBody>
      </p:sp>
      <p:sp>
        <p:nvSpPr>
          <p:cNvPr id="13" name="C_0#auto_editor_catalog_0?lid=3f6e74e15&amp;cid=3f6e74e15&amp;vtp=1">
            <a:hlinkClick r:id="rId12" action="ppaction://hlinksldjump"/>
          </p:cNvPr>
          <p:cNvSpPr/>
          <p:nvPr/>
        </p:nvSpPr>
        <p:spPr>
          <a:xfrm>
            <a:off x="839419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844d960d8.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2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p:sp>
        <p:nvSpPr>
          <p:cNvPr id="3" name="C_1_BD#844d960d8.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课时评价作业（一）</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社会历史的决定性基础</a:t>
            </a:r>
            <a:endParaRPr lang="en-US" altLang="zh-CN" sz="4000" dirty="0"/>
          </a:p>
        </p:txBody>
      </p:sp>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0_1#518f845aa?pid=d71bb6c79&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下列句子中的冒号与文中画波浪线部分的冒号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用法相同的一项是</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1_1#518f845aa.bracket?pid=d71bb6c79&amp;color=0,0,0&amp;vpa=3&amp;vtp=1"/>
          <p:cNvSpPr/>
          <p:nvPr/>
        </p:nvSpPr>
        <p:spPr>
          <a:xfrm>
            <a:off x="2134267" y="1123320"/>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10_2#518f845aa.choices?pid=d71bb6c79&amp;color=0,0,0&amp;vtp=1&amp;bbb=1&amp;hb=1"/>
          <p:cNvSpPr/>
          <p:nvPr/>
        </p:nvSpPr>
        <p:spPr>
          <a:xfrm>
            <a:off x="612648" y="1806654"/>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她突然想起一件事：昨天她把钥匙忘在办公室了。</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同志们：现在我们开会了。</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他说：“我们一定要努力学习，为祖国的繁荣富强贡献力量。”</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她一手提着竹篮，内中一个破碗，空的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一手拄着一支比她更长的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竹竿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，下端开了裂：她分明已经纯乎是一个乞丐了。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2_1#518f845aa?pid=d71bb6c79&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文中的冒号用于总说性词语之后，表示提示下文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即具体阐述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马克思的两大发现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。A项，用在需要说明的词语之后，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表示注释和说明</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项，用于书信、讲话稿中称谓语或称呼语之后；C项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用于总说性词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语之后</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，表示提示下文，与文中冒号的用法一致；D项，表示总结上文。</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3_1#a19d022b0?sp=1&amp;pid=d71bb6c79&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文中画横线的句子有语病，请修改。（4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800" dirty="0"/>
          </a:p>
        </p:txBody>
      </p:sp>
      <p:sp>
        <p:nvSpPr>
          <p:cNvPr id="3" name="QB_4_AN.14_1#a19d022b0.blank?pid=d71bb6c79&amp;color=0,0,0&amp;vpa=4&amp;vtp=1&amp;bbb=1&amp;hb=1"/>
          <p:cNvSpPr/>
          <p:nvPr/>
        </p:nvSpPr>
        <p:spPr>
          <a:xfrm>
            <a:off x="612648" y="10852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这本书不只是教人认清剥削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，消灭剥削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还教人认识生产力和生产关系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，组织经济，发展经济。（每处2分）</a:t>
            </a:r>
            <a:endParaRPr lang="en-US" altLang="zh-CN" sz="2800" dirty="0"/>
          </a:p>
        </p:txBody>
      </p:sp>
      <p:sp>
        <p:nvSpPr>
          <p:cNvPr id="4" name="QB_4_AS.15_1#a19d022b0?pid=d71bb6c79&amp;color=0,0,0&amp;vtp=1&amp;bbb=1&amp;hb=1"/>
          <p:cNvSpPr/>
          <p:nvPr/>
        </p:nvSpPr>
        <p:spPr>
          <a:xfrm>
            <a:off x="612648" y="2454354"/>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前后分句的主语一致，都是“这本书”，故“这本书”应放在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”之前。“组织经济”是手段，“发展经济”是目的，故“组织经济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应放</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“发展经济”之前。</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ecd09c17d?pid=844d960d8&amp;color=0,173,163&amp;vtp=1&amp;bt=1&amp;bbb=1"/>
          <p:cNvSpPr/>
          <p:nvPr/>
        </p:nvSpPr>
        <p:spPr>
          <a:xfrm>
            <a:off x="612648" y="466345"/>
            <a:ext cx="10963656" cy="716915"/>
          </a:xfrm>
          <a:prstGeom prst="rect">
            <a:avLst/>
          </a:prstGeom>
          <a:noFill/>
        </p:spPr>
        <p:txBody>
          <a:bodyPr wrap="none" lIns="0" tIns="0" rIns="0" bIns="0" rtlCol="0" anchor="t"/>
          <a:lstStyle/>
          <a:p>
            <a:pPr algn="ctr" latinLnBrk="1">
              <a:lnSpc>
                <a:spcPts val="55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16_1#9a723040b?pid=ecd09c17d&amp;color=0,0,0&amp;vtp=1&amp;bbb=1"/>
          <p:cNvSpPr/>
          <p:nvPr/>
        </p:nvSpPr>
        <p:spPr>
          <a:xfrm>
            <a:off x="612648" y="1166838"/>
            <a:ext cx="10963656" cy="609600"/>
          </a:xfrm>
          <a:prstGeom prst="rect">
            <a:avLst/>
          </a:prstGeom>
          <a:noFill/>
        </p:spPr>
        <p:txBody>
          <a:bodyPr wrap="none" lIns="0" tIns="0" rIns="0" bIns="0" rtlCol="0" anchor="t"/>
          <a:lstStyle/>
          <a:p>
            <a:pPr algn="l" latinLnBrk="1">
              <a:lnSpc>
                <a:spcPts val="48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河南开封检测</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p:txBody>
      </p:sp>
      <p:sp>
        <p:nvSpPr>
          <p:cNvPr id="4" name="QM_3_BD.16_2#9a723040b?sp=1&amp;pid=ecd09c17d&amp;color=0,0,0&amp;vtp=1&amp;bbb=1&amp;hb=1"/>
          <p:cNvSpPr/>
          <p:nvPr/>
        </p:nvSpPr>
        <p:spPr>
          <a:xfrm>
            <a:off x="612648" y="1774582"/>
            <a:ext cx="10963656" cy="4445000"/>
          </a:xfrm>
          <a:prstGeom prst="rect">
            <a:avLst/>
          </a:prstGeom>
          <a:noFill/>
        </p:spPr>
        <p:txBody>
          <a:bodyPr wrap="none" lIns="0" tIns="0" rIns="0" bIns="0" rtlCol="0" anchor="t"/>
          <a:lstStyle/>
          <a:p>
            <a:pPr algn="l" latinLnBrk="1">
              <a:lnSpc>
                <a:spcPts val="5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endParaRPr lang="en-US" altLang="zh-CN" sz="2800" dirty="0"/>
          </a:p>
          <a:p>
            <a:pPr latinLnBrk="1">
              <a:lnSpc>
                <a:spcPts val="50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坚定文化自信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是事关国运兴衰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事关文化安全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事关民族精神</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独立性的大问题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习近平文化思想丰富发展了马克思主义文化理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标志着我们党对中国特色社会主义文化建设规律的认识达到了新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表明我们党的历史自信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文化自信达到了新高度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我们要深入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学习贯彻习近平文化思想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进一步坚定文化自信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推动文化繁荣兴盛</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为实现中华民族伟大复兴凝聚强大精神力量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9a723040b?sp=1&amp;pid=ecd09c17d&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新时代以来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我们党领导人民不断厚植现代化的物质基础</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不断夯实人民幸福生活的物质条件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同时大力发展社会主义先进文化</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传承中华文明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推动社会主义先进文化繁荣发展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我们要紧紧围绕以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中国式现代化全面推进强国建设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民族复兴伟业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坚持马克思主义在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意识形态领域指导地位的根本制度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顺应人民日益增长的精神文化需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发展社会主义先进文化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不断丰富人民精神世界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让全体人民始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终拥有团结奋斗的思想基础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开拓进取的主动精神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健康向上的价值</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追求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努力推动文化创新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勇担新时代新的文化使命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9a723040b?sp=1&amp;pid=ecd09c17d&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中华优秀传统文化是中华文明的智慧结晶和精华所在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承载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着中华民族的民族记忆和民族精神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是我们在世界文化激荡中站稳脚</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跟的坚实根基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也是我们增强文化自觉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坚定文化自信的强大底气</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中华优秀传统文化中的治国之道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道德理念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人文精神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思想方法等</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为我们坚定不移走中国特色社会主义道路提供了丰厚思想资源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新时代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中国提出全球文明倡议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强调促进世界文明多样性</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弘扬全人类共同价值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加强人文交流合作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就是要促进不同文明百家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争鸣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百花齐放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赓续人类文明薪火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我们积极推动构建人类命运共</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同世界各国文明交流互鉴不断深化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为解决人类问题贡献中国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9a723040b?sp=1&amp;pid=ecd09c17d&amp;color=0,0,0&amp;vtp=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智慧和中国方案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我国国际影响力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感召力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塑造力显著提升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前进</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道路上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我们要加强文明交流互鉴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讲好中国故事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更加积极主动地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学习借鉴人类创造的一切优秀文明成果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面向世界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博采众长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地推动中华文明发展进步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不断铸就中华文化新辉煌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摘编自孙雷、王慧敏《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推动文化繁荣兴盛</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新征程上更加坚定文化自</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3#9a723040b?pid=ecd09c17d&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批判继承人类文化遗产是人类文化发展的规律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任何时代的文化</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都包含前人所创造的文化成果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都与前人所创造的文化有着批判继承</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没有批判继承关系就不会有文化的选择和积累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没有文化的选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择和积累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就不会有文化的丰富发展和变革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相同阶级的文化彼此有相互继承的关系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后起的德国资产阶级的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思想家曾从英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法资产阶级文化中汲取营养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中国资产阶级的思想家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也曾从外国特别是欧洲资产阶级文化中汲取营养</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3#9a723040b?pid=ecd09c17d&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法等国的自由</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博爱思想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为各国资产阶级所接受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马克思和恩格斯所创立的马克思主义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不仅为英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德等国无产阶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级所接受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也为俄国</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中国和其他国家的无产阶级所接受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相同阶级</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的文化彼此可以继承</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这很好理解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因为它们有着相似的经济基础</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相似的阶级本质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相似的社会的需要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遇到相似的社会问题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相似的文化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不同阶级之间的文化也有批判继承关系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孙中山先生就讲过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自人类有史以来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能纪四五千年之事翔实无间断者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亦惟中国文字所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3#9a723040b?pid=ecd09c17d&amp;color=0,0,0&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则在学者正当宝贵此资料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思所以利用之</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如能用古人而不为古人所惑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能役古人而不为古人所奴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则载籍皆似</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为我调查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而使古人为我书记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多多益善矣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他本人也确实批判改造</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了传统儒家思想中某些有意义的思想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如其中的民本思想和大同思想</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这些思想本来是封建统治阶级中一些比较具有政治远见的人物用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来调解和缓和阶级矛盾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巩固封建统治的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孙中山则赋予传统儒家的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民本</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思想的言论以同近代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思想相近的含义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它们纳入自己的民权主义思想中去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提出政治权利和经济权利民有</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根本否定封建主义的君民关系和皇权至上思想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9d5a81ec7?pid=844d960d8&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M_3_BD.1_1#52857800c?pid=9d5a81ec7&amp;color=0,0,0&amp;vtp=1&amp;bbb=1&amp;hb=1"/>
          <p:cNvSpPr/>
          <p:nvPr/>
        </p:nvSpPr>
        <p:spPr>
          <a:xfrm>
            <a:off x="612648" y="11744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政治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哲学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宗教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艺术等等的发展是以经济发展为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基础的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它们又都互相作用并对经济基础发生作用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这并不是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只有经济状况才是原因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才是积极的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其余一切都不过是</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的结</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这是在归根到底不断为自己开劈道路的经济必然性的基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础上的相互作用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国家就是通过保护关税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自由贸易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好的或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者坏的财政制度发生作用的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德国庸人的那种从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1648—1830</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年德国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3#9a723040b?pid=ecd09c17d&amp;color=0,0,0&amp;vtp=1&amp;bt=1&amp;bbb=1&amp;hb=1"/>
          <p:cNvSpPr/>
          <p:nvPr/>
        </p:nvSpPr>
        <p:spPr>
          <a:xfrm>
            <a:off x="612648" y="468000"/>
            <a:ext cx="10963656" cy="5880100"/>
          </a:xfrm>
          <a:prstGeom prst="rect">
            <a:avLst/>
          </a:prstGeom>
          <a:noFill/>
        </p:spPr>
        <p:txBody>
          <a:bodyPr wrap="none" lIns="0" tIns="0" rIns="0" bIns="0" rtlCol="0" anchor="t"/>
          <a:lstStyle/>
          <a:p>
            <a:pPr latinLnBrk="1">
              <a:lnSpc>
                <a:spcPts val="42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不同阶级之间的文化之所以能相互继承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一方面是因为其有共同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的自然环境和社会环境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共同的文化传统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面对相同的问题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等等</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另一方面是因为批判继承不是原封不动搬用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而是一个再创造和重构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的过程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孙中山先生的民权主义显然不是对重民和民本思想的照搬</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而是一种重构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虽然无产阶级的思想体系是共产主义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共产主义在自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己的发展进程中要同传统的观念实行最彻底的决裂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共产主义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文化的产生也离不开它以前的文化成果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与以往的所有制关系的彻底</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的决裂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是以往历史发展的必然结果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只有了解了人类发展的内在规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律和历史趋势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只有掌握人类所创造的一切优秀文化成果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才能得出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共产主义的结论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创造出共产主义文化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3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摘编自赵常林、林娅《马克思主义文化学》）</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e094ee537?pid=9a723040b&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下列对材料相关内容的理解和分析，不正确的一项是（3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8_1#e094ee537.bracket?pid=9a723040b&amp;color=0,0,0&amp;vpa=5&amp;vtp=1"/>
          <p:cNvSpPr/>
          <p:nvPr/>
        </p:nvSpPr>
        <p:spPr>
          <a:xfrm>
            <a:off x="10579767" y="466344"/>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17_2#e094ee537.choices?pid=9a723040b&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坚定文化自信对于国运兴衰、文化安全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民族精神独立性等都有举</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足轻重的作用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。习近平文化思想就是我们党文化自信的体现。</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习近平文化思想丰富发展了马克思主义文化理论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如果没有文化的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选择和积累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，就不会有文化的丰富发展和变革。</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孙中山先生把同近代“民权”思想含义相近的传统儒家有关“重民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民本”思想的言论，纳入自己的民权主义思想中去。</a:t>
            </a:r>
            <a:endParaRPr lang="en-US" altLang="zh-CN" sz="2800" dirty="0"/>
          </a:p>
          <a:p>
            <a:pPr latinLnBrk="1">
              <a:lnSpc>
                <a:spcPts val="5100"/>
              </a:lnSpc>
            </a:pP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共产主义在自己的发展进程中要同传统的观念实行最彻底的决裂</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却离不开它以前的文化成果</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，也不拒绝人类所创造的一切优秀文化成果。</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9_1#e094ee537?pid=9a723040b&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C项，“纳入自己的民权主义思想中去”曲解文意。原文是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孙中</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山则赋予传统儒家的有关</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的言论以同近代</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相近的含义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把它</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们纳入</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思想中去”，选项忽略了“孙中山则赋予传统儒家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这个关键</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信息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，抹杀了孙中山对传统思想的批判改造精神。</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7fc6eb55b?pid=9a723040b&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根据材料内容，下列说法不正确的一项是（3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21_1#7fc6eb55b.bracket?pid=9a723040b&amp;color=0,0,0&amp;vpa=6&amp;vtp=1"/>
          <p:cNvSpPr/>
          <p:nvPr/>
        </p:nvSpPr>
        <p:spPr>
          <a:xfrm>
            <a:off x="8814467" y="466344"/>
            <a:ext cx="4953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4_BD.20_2#7fc6eb55b.choices?pid=9a723040b&amp;color=0,0,0&amp;vtp=1&amp;bbb=1&amp;hb=1"/>
          <p:cNvSpPr/>
          <p:nvPr/>
        </p:nvSpPr>
        <p:spPr>
          <a:xfrm>
            <a:off x="612648" y="1084591"/>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材料一指出要坚持马克思主义在意识形态领域指导地位的根本制度</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体现了材料二相同阶级的文化彼此有相互继承的关系的观点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材料二中孙中山沿用传统儒家思想中的民本思想和大同思想等有意</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义的思想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印证了材料一中华优秀传统文化是中华文明的智慧结晶和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精华所在的观点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2_1#7fc6eb55b.choices?pid=9a723040b&amp;color=0,0,0&amp;mp=1&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材料一号召学习借鉴人类创造的一切优秀文明成果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印证了材料二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相同阶级的文化和不同阶级之间的文化都可以有批判继承关系的观点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材料二提出批判继承人类文化遗产是人类文化发展的规律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对应了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材料一促进不同文明百家争鸣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、百花齐放，赓续人类文明薪火的观点。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3_1#7fc6eb55b?pid=9a723040b&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材料二中孙中山沿用传统儒家思想中的民本思想和大同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思想等有意义的思想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”说法错误。原文是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他本人也确实批判改造了传</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统儒家思想中某些有意义的思想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如其中的民本思想和大同思想等</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“沿用”，而是“批判改造”。</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4_1#90949050d?sp=1&amp;pid=9a723040b&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下列四句话依次填入材料一的横线处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与上下文衔接最连贯的一项是</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C_4_BD.24_2#90949050d?pid=9a723040b&amp;color=0,0,0&amp;vtp=1&amp;bbb=1&amp;hb=1"/>
          <p:cNvSpPr/>
          <p:nvPr/>
        </p:nvSpPr>
        <p:spPr>
          <a:xfrm>
            <a:off x="612648" y="1806654"/>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①习近平总书记指出：“要善于从中华文化宝库中萃取精华、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汲取能量</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保持对自身文化理想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、文化价值的高度信心，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保持对自身文化生命力</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创造力的高度信心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习近平总书记指出：“多姿多彩是人类文明的本色。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正因为各国历史</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、制度不尽相同，才需要交流互鉴、取长补短、共同进步。”</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6_1#90949050d?pid=9a723040b&amp;color=0,0,0&amp;mp=1&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③习近平总书记指出：“在新的起点上继续推动文化繁荣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建设文化强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、建设中华民族现代文明，是我们在新时代新的文化使命。”</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习近平总书记强调：“文化自信，是更基础、更广泛、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更深厚的自信</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是更基本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、更深沉、更持久的力量。”</a:t>
            </a:r>
            <a:endParaRPr lang="en-US" altLang="zh-CN" sz="2800" dirty="0"/>
          </a:p>
        </p:txBody>
      </p:sp>
      <p:sp>
        <p:nvSpPr>
          <p:cNvPr id="3" name="QC_4_BD.26_2#90949050d.choices?pid=9a723040b&amp;color=0,0,0&amp;vtp=1&amp;bbb=1"/>
          <p:cNvSpPr/>
          <p:nvPr/>
        </p:nvSpPr>
        <p:spPr>
          <a:xfrm>
            <a:off x="612648" y="3089354"/>
            <a:ext cx="10963656" cy="622300"/>
          </a:xfrm>
          <a:prstGeom prst="rect">
            <a:avLst/>
          </a:prstGeom>
          <a:noFill/>
        </p:spPr>
        <p:txBody>
          <a:bodyPr wrap="none" lIns="0" tIns="0" rIns="0" bIns="0" rtlCol="0" anchor="t"/>
          <a:lstStyle/>
          <a:p>
            <a:pPr marL="0" marR="0" lvl="0" indent="0" defTabSz="914400" eaLnBrk="1" fontAlgn="auto" latinLnBrk="1" hangingPunct="1">
              <a:lnSpc>
                <a:spcPts val="4900"/>
              </a:lnSpc>
              <a:spcBef>
                <a:spcPts val="0"/>
              </a:spcBef>
              <a:spcAft>
                <a:spcPts val="0"/>
              </a:spcAft>
              <a:buClrTx/>
              <a:buSzTx/>
              <a:buNone/>
              <a:tabLst>
                <a:tab pos="2813685" algn="l"/>
                <a:tab pos="5589270" algn="l"/>
                <a:tab pos="8365490" algn="l"/>
              </a:tabLst>
              <a:defRPr/>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③①②④</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④②①③</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③④①②</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④③①②</a:t>
            </a:r>
            <a:endParaRPr lang="en-US" altLang="zh-CN" sz="2800" dirty="0"/>
          </a:p>
        </p:txBody>
      </p:sp>
      <p:sp>
        <p:nvSpPr>
          <p:cNvPr id="4" name="QC_4_AN.25_1#90949050d.bracket?pid=9a723040b&amp;color=0,0,0&amp;vpa=7&amp;vtp=1&amp;answeroption=D"/>
          <p:cNvSpPr txBox="1"/>
          <p:nvPr/>
        </p:nvSpPr>
        <p:spPr>
          <a:xfrm>
            <a:off x="8851138" y="3048651"/>
            <a:ext cx="564257" cy="677108"/>
          </a:xfrm>
          <a:prstGeom prst="rect">
            <a:avLst/>
          </a:prstGeom>
          <a:noFill/>
        </p:spPr>
        <p:txBody>
          <a:bodyPr vert="horz" wrap="none" lIns="0" tIns="0" rIns="0" bIns="0" rtlCol="0">
            <a:spAutoFit/>
          </a:bodyPr>
          <a:lstStyle/>
          <a:p>
            <a:r>
              <a:rPr lang="zh-CN" altLang="en-US" sz="4400" b="1" smtClean="0">
                <a:solidFill>
                  <a:srgbClr val="FF0000"/>
                </a:solidFill>
                <a:latin typeface="华文细黑" panose="02010600040101010101" pitchFamily="2" charset="-122"/>
              </a:rPr>
              <a:t>√</a:t>
            </a:r>
            <a:endParaRPr lang="zh-CN" altLang="en-US" sz="4400" b="1">
              <a:solidFill>
                <a:srgbClr val="FF0000"/>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7_1#90949050d?pid=9a723040b&amp;color=0,0,0&amp;vtp=1&amp;bt=1&amp;bbb=1&amp;hb=1"/>
          <p:cNvSpPr/>
          <p:nvPr/>
        </p:nvSpPr>
        <p:spPr>
          <a:xfrm>
            <a:off x="612648" y="468000"/>
            <a:ext cx="10963656" cy="5842000"/>
          </a:xfrm>
          <a:prstGeom prst="rect">
            <a:avLst/>
          </a:prstGeom>
          <a:noFill/>
        </p:spPr>
        <p:txBody>
          <a:bodyPr wrap="none" lIns="0" tIns="0" rIns="0" bIns="0" rtlCol="0" anchor="t"/>
          <a:lstStyle/>
          <a:p>
            <a:pPr algn="l" latinLnBrk="1">
              <a:lnSpc>
                <a:spcPts val="46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第一处，前文强调坚定文化自信的意义，后文是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习近平文化思</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想丰富发展了马克思主义文化理论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，标志着我们党</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说明此处要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填习近平总书记对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“文化自信”的内涵进行描述的语句，故此处填</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、三、四处，都是引用习近平总书记的观点作为段首句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形式应</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该一致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，都是“习近平总书记指出</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”。第二处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由后文可提炼出其</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中的关键词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“文化繁荣”“文化使命”，③完全符合，故此处填③。</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第三处</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后文说的是中华优秀传统文化为我们坚定不移走中国特色社会主义道</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路提供了丰厚思想资源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。而①把中华优秀传统文化比作了资源的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宝</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库</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”，故此处填①。第四处，该段主要讲同世界各国文明交流互鉴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促</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进世界文明多样性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，推动中华文明发展进步，故此处填②。</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3_1#40e606269?sp=1&amp;pid=9a723040b&amp;color=0,0,0&amp;vtp=1&amp;bt=1&amp;bbb=1&amp;hb=1&amp;hltap=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请根据材料一，简要概括我们在新时代应该如何“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坚定文化自信</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4_1#40e606269?sp=1&amp;pid=9a723040b&amp;color=0,0,0&amp;vtp=1&amp;bt=1&amp;bbb=1&amp;hb=1&amp;hla=1"/>
          <p:cNvSpPr/>
          <p:nvPr/>
        </p:nvSpPr>
        <p:spPr>
          <a:xfrm>
            <a:off x="612648" y="1726951"/>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要深入学习贯彻习近平文化思想，进一步坚定文化自信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明</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确坚定文化自信的重要意义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。②要团结奋斗、开拓进取</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努力推动文</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化创新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，勇担新时代新的文化使命。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要萃取中华优秀传统文化中的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治国之道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、道德理念、人文精神、思想方法等“养料”，</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增强文化自觉</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坚定文化自信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。④要同世界各国文明交流互鉴、博采众长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赓续人类</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文明薪火</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，讲好中国故事，从而更好地推动中华文明发展进步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不断</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铸就中华文化新辉煌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1#52857800c?pid=9d5a81ec7&amp;color=0,0,0&amp;vtp=1&amp;bbb=1&amp;hb=1"/>
          <p:cNvSpPr/>
          <p:nvPr/>
        </p:nvSpPr>
        <p:spPr>
          <a:xfrm>
            <a:off x="612648" y="468000"/>
            <a:ext cx="10963656" cy="5969000"/>
          </a:xfrm>
          <a:prstGeom prst="rect">
            <a:avLst/>
          </a:prstGeom>
          <a:noFill/>
        </p:spPr>
        <p:txBody>
          <a:bodyPr wrap="none" lIns="0" tIns="0" rIns="0" bIns="0" rtlCol="0" anchor="t"/>
          <a:lstStyle/>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经济的可怜状况中产生的致命的疲惫和软弱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最初表现为虙诚主义</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而后表现为多愁善感和对诸侯贵族的奴颜卑膝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也不是没有对经济起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这曾是重新振兴的最大障碍之一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而这一障碍只是由于革命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战争和拿破仑战争把慢性的穷困变成了急性的穷困才动摇了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并不像人们有时不加思考地想象的那样是经济状况自动发生作用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是人们自己创造自己的历史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但他们是在既定的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制约着他们的环境</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是在现有的现实关系的基础上进行创造的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在这些现实关系中</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b="0" i="0" u="wavy"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经济关系</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受到其他关系</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政治的和意识形态的</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多大影响</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根到底还是具有决定意义的</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它构成一条贯穿始终的</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唯一有助于理</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解的红线</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u="wavy"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9_1#40e606269?pid=9a723040b&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首先，在材料一中找出在新时代如何“坚定文化自信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的对应信</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；然后，用简明的语言分条概括。</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3_1#3f6e74e15?sp=1&amp;pid=9a723040b&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请简要说明材料二的论证结构。（6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4_1#3f6e74e15?sp=1&amp;pid=9a723040b&amp;color=0,0,0&amp;vtp=1&amp;bt=1&amp;bbb=1&amp;hb=1&amp;hla=1"/>
          <p:cNvSpPr/>
          <p:nvPr/>
        </p:nvSpPr>
        <p:spPr>
          <a:xfrm>
            <a:off x="612648" y="109538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材料二采用总分式论证结构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首先总说批判继承人类文</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化遗产是人类文化发展的规律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；（1分）然后运用举例论证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道理论证</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“相同阶级的文化”和“不同阶级之间的文化”</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两个角度论证观点</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最后重点探究不同阶级之间的文化能相互继承的原因</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31_1#3f6e74e15?pid=9a723040b&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从整体结构看，首段提出核心观点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后续段落围绕此观点展开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论述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，符合总分式结构特征。在分论点论述部分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对于相同阶级文化</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有互相继承关系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，所举事例典型且具有代表性，能有力支撑观点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揭</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示相同阶级文化继承现象背后的深层原因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在论述不同阶级之间的文</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化也有批判继承关系时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以孙中山对传统儒家思想的批判改造为切入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，详细分析了不同阶级文化继承的具体方式及原因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还进一步延伸</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到共产主义文化与以往文化成果的关系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，使论证更加全面、深入。</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_1#11c10566b?sp=1&amp;pid=52857800c&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文中有多个错别字，请找出两个并加以改正。（4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dirty="0"/>
          </a:p>
        </p:txBody>
      </p:sp>
      <p:sp>
        <p:nvSpPr>
          <p:cNvPr id="3" name="QB_4_AN.3_1#11c10566b.blank?pid=52857800c&amp;color=0,0,0&amp;vpa=1&amp;vtp=1&amp;bbb=1&amp;hb=1"/>
          <p:cNvSpPr/>
          <p:nvPr/>
        </p:nvSpPr>
        <p:spPr>
          <a:xfrm>
            <a:off x="612648" y="10852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劈”改为“辟”，“虙”改为“虔”，“卑”改为“婢”。（每处2分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找出任意两处即可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_1#82fe231f3?sp=1&amp;pid=52857800c&amp;color=0,0,0&amp;mp=1&amp;vtp=1&amp;bt=1&amp;bb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请在文中横线处填入恰当的词语。（3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endParaRPr lang="en-US" altLang="zh-CN" sz="2800" dirty="0"/>
          </a:p>
        </p:txBody>
      </p:sp>
      <p:sp>
        <p:nvSpPr>
          <p:cNvPr id="3" name="QB_4_AN.5_1#82fe231f3.blank?pid=52857800c&amp;color=0,0,0&amp;mp=1&amp;vpa=2&amp;vtp=1&amp;bbb=1"/>
          <p:cNvSpPr/>
          <p:nvPr/>
        </p:nvSpPr>
        <p:spPr>
          <a:xfrm>
            <a:off x="1499267" y="1085220"/>
            <a:ext cx="579596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①消极</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②甚至</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③不管（每处1分）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6_1#82fe231f3?pid=52857800c&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第①处，根据前后文“不是</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而是</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的逻辑关系和前面提</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到的不是只有经济状况才是积极的原因可知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与之相对的就是其余一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切是消极的结果</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，这里强调的是与“积极”相对的概念，所以填“</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消极</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前文说国家通过各种政策发生作用与后文的德国庸人的状态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对经济起作用相比</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，后者的情况更加特殊，程度更深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故此处需要填</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一个表示递进关系的连词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，可填“甚至”。第③处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这里强调经济关系</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在面对政治关系和意识形态关系的影响时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其决定性的本质不会改变</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前后属于条件关系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，故此处可填“不管”。</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3_1#03c2af53b?sp=1&amp;pid=52857800c&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请分析文中画波浪线的句子使用的修辞手法，并说明其作用。（6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S.35_1#03c2af53b?pid=52857800c&amp;color=0,0,0&amp;vtp=1&amp;bbb=1"/>
          <p:cNvSpPr/>
          <p:nvPr/>
        </p:nvSpPr>
        <p:spPr>
          <a:xfrm>
            <a:off x="612648" y="437205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首先确定修辞手法，然后结合具体语境分析比喻修辞的作用。</a:t>
            </a:r>
            <a:endParaRPr lang="en-US" altLang="zh-CN" sz="2800" dirty="0"/>
          </a:p>
        </p:txBody>
      </p:sp>
      <p:sp>
        <p:nvSpPr>
          <p:cNvPr id="4" name="QB_4_AN.34_1#03c2af53b?sp=1&amp;pid=52857800c&amp;color=0,0,0&amp;vtp=1&amp;bt=1&amp;bbb=1&amp;hb=1&amp;hla=1"/>
          <p:cNvSpPr/>
          <p:nvPr/>
        </p:nvSpPr>
        <p:spPr>
          <a:xfrm>
            <a:off x="612648" y="109538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该句使用了比喻的修辞手法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。（1分）将经济关系比作</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一条贯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穿始终的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、唯一有助于理解的红线”，（1分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形象地说明了经济关系</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在社会历史发展中的核心地位和贯穿始终的作用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强调了经济</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关系的决定性意义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，使抽象的概念更加具体，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便于读者理解和接受</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bg/>
                                          </p:spTgt>
                                        </p:tgtEl>
                                        <p:attrNameLst>
                                          <p:attrName>style.visibility</p:attrName>
                                        </p:attrNameLst>
                                      </p:cBhvr>
                                      <p:to>
                                        <p:strVal val="visible"/>
                                      </p:to>
                                    </p:set>
                                    <p:animEffect transition="in" filter="wipe(left)">
                                      <p:cBhvr>
                                        <p:cTn id="27" dur="500"/>
                                        <p:tgtEl>
                                          <p:spTgt spid="3">
                                            <p:bg/>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wipe(left)">
                                      <p:cBhvr>
                                        <p:cTn id="3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9_1#d71bb6c79?pid=9d5a81ec7&amp;color=0,0,0&amp;vtp=1&amp;bt=1&amp;bbb=1&amp;hb=1"/>
          <p:cNvSpPr/>
          <p:nvPr/>
        </p:nvSpPr>
        <p:spPr>
          <a:xfrm>
            <a:off x="612648" y="46634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这座楼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马克思故居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里保存最多的资料是马克思的各种手稿和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著作的版本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三楼的第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展室是专门收藏和展出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资本论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资本论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一本最彻底地教人认识社会的巨著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马克思为它耗费了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年的心血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为了写作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前后研究书籍达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1500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在这之前谁也没有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像他这样讲清资本和劳动的关系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恩格斯在马克思的墓前说</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一生有两大发现</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一是发现物质生产是精神活动的基础</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9_1#d71bb6c79?pid=9d5a81ec7&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二是发现了资本主义的生产规律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不只是这本书教人认清剥削</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消灭</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剥削</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还教人认识生产力和生产关系</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发展经济</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组织经济</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甚至它</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的光焰逼得资本家也不得不学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资本论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不得不承认劳资对立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法缓和矛盾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资本论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是一个海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人类社会的全部知识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经过了在历史河床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上的长途奔流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又经过了在各种学科山林间的吸收过滤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最后都汇到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了马克思的脑海里来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汇到了这本大书里来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7063</Words>
  <Application>WPS 演示</Application>
  <PresentationFormat>宽屏</PresentationFormat>
  <Paragraphs>298</Paragraphs>
  <Slides>32</Slides>
  <Notes>25</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32</vt:i4>
      </vt:variant>
    </vt:vector>
  </HeadingPairs>
  <TitlesOfParts>
    <vt:vector size="45" baseType="lpstr">
      <vt:lpstr>Arial</vt:lpstr>
      <vt:lpstr>宋体</vt:lpstr>
      <vt:lpstr>Wingdings</vt:lpstr>
      <vt:lpstr>Times New Roman</vt:lpstr>
      <vt:lpstr>微软雅黑</vt:lpstr>
      <vt:lpstr>Times New Roman</vt:lpstr>
      <vt:lpstr>宋体</vt:lpstr>
      <vt:lpstr>楷体</vt:lpstr>
      <vt:lpstr>Calibri</vt:lpstr>
      <vt:lpstr>Arial Unicode MS</vt:lpstr>
      <vt:lpstr>等线</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3</cp:revision>
  <dcterms:created xsi:type="dcterms:W3CDTF">2025-04-01T09:20:00Z</dcterms:created>
  <dcterms:modified xsi:type="dcterms:W3CDTF">2025-09-02T09:26:28Z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6185F360DC604994B8444484E739DB29_12</vt:lpwstr>
  </property>
  <property fmtid="{D5CDD505-2E9C-101B-9397-08002B2CF9AE}" pid="3" name="KSOProductBuildVer">
    <vt:lpwstr>2052-12.1.0.22529</vt:lpwstr>
  </property>
</Properties>
</file>